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348" r:id="rId2"/>
    <p:sldId id="345" r:id="rId3"/>
    <p:sldId id="346" r:id="rId4"/>
    <p:sldId id="352" r:id="rId5"/>
    <p:sldId id="354" r:id="rId6"/>
    <p:sldId id="353"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8"/>
    <p:restoredTop sz="95970"/>
  </p:normalViewPr>
  <p:slideViewPr>
    <p:cSldViewPr snapToGrid="0" snapToObjects="1" showGuides="1">
      <p:cViewPr varScale="1">
        <p:scale>
          <a:sx n="75" d="100"/>
          <a:sy n="75" d="100"/>
        </p:scale>
        <p:origin x="-108" y="-82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20537-3CB6-224D-83EE-3CF8C620321A}" type="datetimeFigureOut">
              <a:rPr lang="de-DE" smtClean="0"/>
              <a:pPr/>
              <a:t>10.04.2023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1041F-0B92-D04F-B4D3-21CD9985C2B9}" type="slidenum">
              <a:rPr lang="de-DE" smtClean="0"/>
              <a:pPr/>
              <a:t>‹Nr.›</a:t>
            </a:fld>
            <a:endParaRPr lang="de-DE" dirty="0"/>
          </a:p>
        </p:txBody>
      </p:sp>
    </p:spTree>
    <p:extLst>
      <p:ext uri="{BB962C8B-B14F-4D97-AF65-F5344CB8AC3E}">
        <p14:creationId xmlns:p14="http://schemas.microsoft.com/office/powerpoint/2010/main" xmlns="" val="192109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355844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33081941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platzhalt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11592734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28483832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225265891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platzhalt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22652825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Bildplatzhalt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dirty="0"/>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‹Nr.›</a:t>
            </a:fld>
            <a:endParaRPr dirty="0"/>
          </a:p>
        </p:txBody>
      </p:sp>
    </p:spTree>
    <p:extLst>
      <p:ext uri="{BB962C8B-B14F-4D97-AF65-F5344CB8AC3E}">
        <p14:creationId xmlns:p14="http://schemas.microsoft.com/office/powerpoint/2010/main" xmlns="" val="9857961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pPr/>
              <a:t>‹Nr.›</a:t>
            </a:fld>
            <a:endParaRPr dirty="0"/>
          </a:p>
        </p:txBody>
      </p:sp>
    </p:spTree>
    <p:extLst>
      <p:ext uri="{BB962C8B-B14F-4D97-AF65-F5344CB8AC3E}">
        <p14:creationId xmlns:p14="http://schemas.microsoft.com/office/powerpoint/2010/main" xmlns="" val="4105968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xmlns="" id="{8F3986F2-CD55-6241-AA6B-5B002E8AFCDF}"/>
              </a:ext>
            </a:extLst>
          </p:cNvPr>
          <p:cNvSpPr txBox="1"/>
          <p:nvPr/>
        </p:nvSpPr>
        <p:spPr>
          <a:xfrm>
            <a:off x="7441967" y="5295009"/>
            <a:ext cx="3347696" cy="120032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FF"/>
              </a:solidFill>
              <a:effectLst/>
              <a:uLnTx/>
              <a:uFillTx/>
              <a:latin typeface="Calibri"/>
              <a:ea typeface="+mj-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FF"/>
              </a:solidFill>
              <a:effectLst/>
              <a:uLnTx/>
              <a:uFillTx/>
              <a:latin typeface="Calibri"/>
              <a:ea typeface="+mj-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1800" b="0" i="0" strike="noStrike" kern="0" cap="none" spc="0" normalizeH="0" baseline="0" noProof="0" dirty="0">
                <a:ln>
                  <a:noFill/>
                </a:ln>
                <a:solidFill>
                  <a:srgbClr val="4472C4">
                    <a:lumMod val="75000"/>
                  </a:srgbClr>
                </a:solidFill>
                <a:effectLst/>
                <a:uLnTx/>
                <a:uFillTx/>
                <a:latin typeface="Nunito" pitchFamily="2" charset="77"/>
                <a:cs typeface="Calibri"/>
                <a:sym typeface="Calibri"/>
              </a:rPr>
              <a:t>Sabina Plessow</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sabina@aboutsoul.yoga</a:t>
            </a:r>
          </a:p>
        </p:txBody>
      </p:sp>
      <p:sp>
        <p:nvSpPr>
          <p:cNvPr id="7" name="Textfeld 6">
            <a:extLst>
              <a:ext uri="{FF2B5EF4-FFF2-40B4-BE49-F238E27FC236}">
                <a16:creationId xmlns:a16="http://schemas.microsoft.com/office/drawing/2014/main" xmlns="" id="{E1BEE0E5-81BB-484F-9763-444C04634329}"/>
              </a:ext>
            </a:extLst>
          </p:cNvPr>
          <p:cNvSpPr txBox="1"/>
          <p:nvPr/>
        </p:nvSpPr>
        <p:spPr>
          <a:xfrm>
            <a:off x="1546689" y="5849006"/>
            <a:ext cx="365511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de-DE" dirty="0">
                <a:solidFill>
                  <a:srgbClr val="4472C4">
                    <a:lumMod val="75000"/>
                  </a:srgbClr>
                </a:solidFill>
                <a:latin typeface="Nunito" pitchFamily="2" charset="77"/>
                <a:cs typeface="Calibri"/>
              </a:rPr>
              <a:t>Katja Mülfarth</a:t>
            </a:r>
            <a:endParaRPr kumimoji="0" lang="de-DE" sz="18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beziehungswerkstatt@gmail.com</a:t>
            </a:r>
          </a:p>
        </p:txBody>
      </p:sp>
      <p:sp>
        <p:nvSpPr>
          <p:cNvPr id="9" name="Textfeld 8">
            <a:extLst>
              <a:ext uri="{FF2B5EF4-FFF2-40B4-BE49-F238E27FC236}">
                <a16:creationId xmlns:a16="http://schemas.microsoft.com/office/drawing/2014/main" xmlns="" id="{12753E43-914C-E14A-9920-42D1BCAE61CD}"/>
              </a:ext>
            </a:extLst>
          </p:cNvPr>
          <p:cNvSpPr txBox="1"/>
          <p:nvPr/>
        </p:nvSpPr>
        <p:spPr>
          <a:xfrm>
            <a:off x="1544945" y="665181"/>
            <a:ext cx="9102110"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2800" b="0" i="0" u="none" strike="noStrike" kern="0" cap="none" spc="0" normalizeH="0" baseline="0" dirty="0">
                <a:ln>
                  <a:noFill/>
                </a:ln>
                <a:solidFill>
                  <a:srgbClr val="4472C4">
                    <a:lumMod val="75000"/>
                  </a:srgbClr>
                </a:solidFill>
                <a:effectLst/>
                <a:uLnTx/>
                <a:uFillTx/>
                <a:latin typeface="Nunito" pitchFamily="2" charset="77"/>
                <a:cs typeface="Calibri"/>
                <a:sym typeface="Calibri"/>
              </a:rPr>
              <a:t>Retreat “Yoga &amp; IFS”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2800" b="0" i="0" u="none" strike="noStrike" kern="0" cap="none" spc="0" normalizeH="0" baseline="0" dirty="0">
                <a:ln>
                  <a:noFill/>
                </a:ln>
                <a:solidFill>
                  <a:srgbClr val="4472C4">
                    <a:lumMod val="75000"/>
                  </a:srgbClr>
                </a:solidFill>
                <a:effectLst/>
                <a:uLnTx/>
                <a:uFillTx/>
                <a:latin typeface="Nunito" pitchFamily="2" charset="77"/>
                <a:cs typeface="Calibri"/>
                <a:sym typeface="Calibri"/>
              </a:rPr>
              <a:t>im Gästehaus Puls der Erde</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de-DE" sz="2800" b="0" i="0" u="none" strike="noStrike" kern="0" cap="none" spc="0" normalizeH="0" baseline="0" dirty="0">
                <a:ln>
                  <a:noFill/>
                </a:ln>
                <a:solidFill>
                  <a:srgbClr val="4472C4">
                    <a:lumMod val="75000"/>
                  </a:srgbClr>
                </a:solidFill>
                <a:effectLst/>
                <a:uLnTx/>
                <a:uFillTx/>
                <a:latin typeface="Nunito" pitchFamily="2" charset="77"/>
                <a:cs typeface="Calibri"/>
                <a:sym typeface="Calibri"/>
              </a:rPr>
              <a:t>Samstag 30. April – Montag 1. Mai 2023</a:t>
            </a:r>
          </a:p>
        </p:txBody>
      </p:sp>
      <p:pic>
        <p:nvPicPr>
          <p:cNvPr id="8" name="Grafik 7">
            <a:extLst>
              <a:ext uri="{FF2B5EF4-FFF2-40B4-BE49-F238E27FC236}">
                <a16:creationId xmlns:a16="http://schemas.microsoft.com/office/drawing/2014/main" xmlns="" id="{8FF283AA-EECD-A94C-B1A4-E2593B75E90B}"/>
              </a:ext>
            </a:extLst>
          </p:cNvPr>
          <p:cNvPicPr>
            <a:picLocks noChangeAspect="1"/>
          </p:cNvPicPr>
          <p:nvPr/>
        </p:nvPicPr>
        <p:blipFill>
          <a:blip r:embed="rId2"/>
          <a:stretch>
            <a:fillRect/>
          </a:stretch>
        </p:blipFill>
        <p:spPr>
          <a:xfrm>
            <a:off x="2003568" y="2558550"/>
            <a:ext cx="2284456" cy="3252017"/>
          </a:xfrm>
          <a:prstGeom prst="rect">
            <a:avLst/>
          </a:prstGeom>
        </p:spPr>
      </p:pic>
      <p:pic>
        <p:nvPicPr>
          <p:cNvPr id="3" name="Grafik 2">
            <a:extLst>
              <a:ext uri="{FF2B5EF4-FFF2-40B4-BE49-F238E27FC236}">
                <a16:creationId xmlns:a16="http://schemas.microsoft.com/office/drawing/2014/main" xmlns="" id="{54362272-DE6C-ED4B-A56D-7C1A1FEF69AF}"/>
              </a:ext>
            </a:extLst>
          </p:cNvPr>
          <p:cNvPicPr>
            <a:picLocks noChangeAspect="1"/>
          </p:cNvPicPr>
          <p:nvPr/>
        </p:nvPicPr>
        <p:blipFill rotWithShape="1">
          <a:blip r:embed="rId3"/>
          <a:srcRect r="17660" b="28866"/>
          <a:stretch/>
        </p:blipFill>
        <p:spPr>
          <a:xfrm>
            <a:off x="7765031" y="2558549"/>
            <a:ext cx="2509558" cy="3252017"/>
          </a:xfrm>
          <a:prstGeom prst="rect">
            <a:avLst/>
          </a:prstGeom>
        </p:spPr>
      </p:pic>
    </p:spTree>
    <p:extLst>
      <p:ext uri="{BB962C8B-B14F-4D97-AF65-F5344CB8AC3E}">
        <p14:creationId xmlns:p14="http://schemas.microsoft.com/office/powerpoint/2010/main" xmlns="" val="31197023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3A20FC16-06D2-6A46-9AAB-41DC4CF9F32E}"/>
              </a:ext>
            </a:extLst>
          </p:cNvPr>
          <p:cNvSpPr txBox="1"/>
          <p:nvPr/>
        </p:nvSpPr>
        <p:spPr>
          <a:xfrm>
            <a:off x="1813372" y="800100"/>
            <a:ext cx="214951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Die Location</a:t>
            </a:r>
          </a:p>
        </p:txBody>
      </p:sp>
      <p:pic>
        <p:nvPicPr>
          <p:cNvPr id="4" name="Grafik 3">
            <a:extLst>
              <a:ext uri="{FF2B5EF4-FFF2-40B4-BE49-F238E27FC236}">
                <a16:creationId xmlns:a16="http://schemas.microsoft.com/office/drawing/2014/main" xmlns="" id="{0575750A-EFA4-D342-8F11-FAE399AC7D28}"/>
              </a:ext>
            </a:extLst>
          </p:cNvPr>
          <p:cNvPicPr>
            <a:picLocks noChangeAspect="1"/>
          </p:cNvPicPr>
          <p:nvPr/>
        </p:nvPicPr>
        <p:blipFill>
          <a:blip r:embed="rId3"/>
          <a:stretch>
            <a:fillRect/>
          </a:stretch>
        </p:blipFill>
        <p:spPr>
          <a:xfrm>
            <a:off x="7659066" y="1061708"/>
            <a:ext cx="2902251" cy="3090598"/>
          </a:xfrm>
          <a:prstGeom prst="rect">
            <a:avLst/>
          </a:prstGeom>
        </p:spPr>
      </p:pic>
      <p:pic>
        <p:nvPicPr>
          <p:cNvPr id="12" name="Grafik 11">
            <a:extLst>
              <a:ext uri="{FF2B5EF4-FFF2-40B4-BE49-F238E27FC236}">
                <a16:creationId xmlns:a16="http://schemas.microsoft.com/office/drawing/2014/main" xmlns="" id="{13CE7A5D-06BA-5C47-9B9C-129FDE4C9D22}"/>
              </a:ext>
            </a:extLst>
          </p:cNvPr>
          <p:cNvPicPr>
            <a:picLocks noChangeAspect="1"/>
          </p:cNvPicPr>
          <p:nvPr/>
        </p:nvPicPr>
        <p:blipFill>
          <a:blip r:embed="rId4"/>
          <a:stretch>
            <a:fillRect/>
          </a:stretch>
        </p:blipFill>
        <p:spPr>
          <a:xfrm>
            <a:off x="887730" y="2270075"/>
            <a:ext cx="5219700" cy="2286000"/>
          </a:xfrm>
          <a:prstGeom prst="rect">
            <a:avLst/>
          </a:prstGeom>
        </p:spPr>
      </p:pic>
      <p:pic>
        <p:nvPicPr>
          <p:cNvPr id="6" name="Grafik 5">
            <a:extLst>
              <a:ext uri="{FF2B5EF4-FFF2-40B4-BE49-F238E27FC236}">
                <a16:creationId xmlns:a16="http://schemas.microsoft.com/office/drawing/2014/main" xmlns="" id="{7F423A3C-4681-F44A-844B-283598F5BA13}"/>
              </a:ext>
            </a:extLst>
          </p:cNvPr>
          <p:cNvPicPr>
            <a:picLocks noChangeAspect="1"/>
          </p:cNvPicPr>
          <p:nvPr/>
        </p:nvPicPr>
        <p:blipFill rotWithShape="1">
          <a:blip r:embed="rId5"/>
          <a:srcRect r="8664" b="26298"/>
          <a:stretch/>
        </p:blipFill>
        <p:spPr>
          <a:xfrm>
            <a:off x="7659067" y="4450606"/>
            <a:ext cx="2902250" cy="2007344"/>
          </a:xfrm>
          <a:prstGeom prst="rect">
            <a:avLst/>
          </a:prstGeom>
        </p:spPr>
      </p:pic>
    </p:spTree>
    <p:extLst>
      <p:ext uri="{BB962C8B-B14F-4D97-AF65-F5344CB8AC3E}">
        <p14:creationId xmlns:p14="http://schemas.microsoft.com/office/powerpoint/2010/main" xmlns="" val="19633827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3A20FC16-06D2-6A46-9AAB-41DC4CF9F32E}"/>
              </a:ext>
            </a:extLst>
          </p:cNvPr>
          <p:cNvSpPr txBox="1"/>
          <p:nvPr/>
        </p:nvSpPr>
        <p:spPr>
          <a:xfrm>
            <a:off x="672511" y="810506"/>
            <a:ext cx="10852082" cy="5262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Was bekommst Du?</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lang="de-DE" sz="1600" kern="0" dirty="0">
                <a:solidFill>
                  <a:srgbClr val="4472C4">
                    <a:lumMod val="75000"/>
                  </a:srgbClr>
                </a:solidFill>
                <a:latin typeface="Nunito" pitchFamily="2" charset="77"/>
                <a:cs typeface="Calibri"/>
                <a:sym typeface="Calibri"/>
              </a:rPr>
              <a:t>   </a:t>
            </a:r>
            <a:r>
              <a:rPr lang="de-DE" sz="1600" b="1" kern="0" dirty="0">
                <a:solidFill>
                  <a:srgbClr val="4472C4">
                    <a:lumMod val="75000"/>
                  </a:srgbClr>
                </a:solidFill>
                <a:latin typeface="Nunito" pitchFamily="2" charset="77"/>
                <a:cs typeface="Calibri"/>
                <a:sym typeface="Calibri"/>
              </a:rPr>
              <a:t>Zeit für Dich </a:t>
            </a:r>
            <a:r>
              <a:rPr lang="de-DE" sz="1600" kern="0" dirty="0">
                <a:solidFill>
                  <a:srgbClr val="4472C4">
                    <a:lumMod val="75000"/>
                  </a:srgbClr>
                </a:solidFill>
                <a:latin typeface="Nunito" pitchFamily="2" charset="77"/>
                <a:cs typeface="Calibri"/>
                <a:sym typeface="Calibri"/>
              </a:rPr>
              <a:t>&amp; Reflektion</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1 tolle </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Gruppe gleichgesinnter Frauen</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4 Yogaeinheiten</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3* Vinyasa easy flow, 1* restorative Yoga</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lang="de-DE" sz="1600" b="1" kern="0" dirty="0">
                <a:solidFill>
                  <a:srgbClr val="4472C4">
                    <a:lumMod val="75000"/>
                  </a:srgbClr>
                </a:solidFill>
                <a:latin typeface="Nunito" pitchFamily="2" charset="77"/>
                <a:cs typeface="Calibri"/>
                <a:sym typeface="Calibri"/>
              </a:rPr>
              <a:t>1 IFS Einzelsession </a:t>
            </a:r>
            <a:endPar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lang="de-DE" sz="1600" kern="0" dirty="0">
                <a:solidFill>
                  <a:srgbClr val="4472C4">
                    <a:lumMod val="75000"/>
                  </a:srgbClr>
                </a:solidFill>
                <a:latin typeface="Nunito" pitchFamily="2" charset="77"/>
                <a:cs typeface="Calibri"/>
                <a:sym typeface="Calibri"/>
              </a:rPr>
              <a:t>Funktionale, </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gemütliche Zimmer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im naturverbundenen Gästehaus Lenzwald</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2* Reichhaltiges Frühstück </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lang="de-DE" sz="1600" kern="0" dirty="0">
                <a:solidFill>
                  <a:srgbClr val="4472C4">
                    <a:lumMod val="75000"/>
                  </a:srgbClr>
                </a:solidFill>
                <a:latin typeface="Nunito" pitchFamily="2" charset="77"/>
                <a:cs typeface="Calibri"/>
                <a:sym typeface="Calibri"/>
              </a:rPr>
              <a:t>Tagsüber Versorgung mit </a:t>
            </a:r>
            <a:r>
              <a:rPr lang="de-DE" sz="1600" b="1" kern="0" dirty="0">
                <a:solidFill>
                  <a:srgbClr val="4472C4">
                    <a:lumMod val="75000"/>
                  </a:srgbClr>
                </a:solidFill>
                <a:latin typeface="Nunito" pitchFamily="2" charset="77"/>
                <a:cs typeface="Calibri"/>
                <a:sym typeface="Calibri"/>
              </a:rPr>
              <a:t>kleinen gesunden Snacks wie Obst und Nüsse</a:t>
            </a:r>
            <a:endPar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2* vegetarisches biologisches Abendessen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incl. soft drinks </a:t>
            </a:r>
          </a:p>
          <a:p>
            <a:pPr marL="457200" marR="0" lvl="0" indent="-457200" algn="l" defTabSz="914400" rtl="0" eaLnBrk="1" fontAlgn="auto" latinLnBrk="0" hangingPunct="0">
              <a:lnSpc>
                <a:spcPct val="100000"/>
              </a:lnSpc>
              <a:spcBef>
                <a:spcPts val="0"/>
              </a:spcBef>
              <a:spcAft>
                <a:spcPts val="0"/>
              </a:spcAft>
              <a:buClrTx/>
              <a:buSzTx/>
              <a:buFontTx/>
              <a:buChar char="-"/>
              <a:tabLst/>
              <a:defRPr/>
            </a:pPr>
            <a:endParaRPr lang="de-DE" sz="1600" kern="0" dirty="0">
              <a:solidFill>
                <a:srgbClr val="4472C4">
                  <a:lumMod val="75000"/>
                </a:srgbClr>
              </a:solidFill>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Was investierst Du?</a:t>
            </a:r>
          </a:p>
          <a:p>
            <a:pPr marL="285750" marR="0" lvl="0" indent="-285750" algn="l" defTabSz="914400" rtl="0" eaLnBrk="1" fontAlgn="auto" latinLnBrk="0" hangingPunct="0">
              <a:lnSpc>
                <a:spcPct val="100000"/>
              </a:lnSpc>
              <a:spcBef>
                <a:spcPts val="0"/>
              </a:spcBef>
              <a:spcAft>
                <a:spcPts val="0"/>
              </a:spcAft>
              <a:buClrTx/>
              <a:buSzTx/>
              <a:buFont typeface="Symbol" pitchFamily="2" charset="2"/>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Gesamtpaket der angegebenen Leistung: 490 Euro</a:t>
            </a:r>
          </a:p>
          <a:p>
            <a:pPr marL="538163" marR="0" lvl="5" indent="-4127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2* ÜN im EZ, (1* DZ möglich, meldet euch gern direkt gemeinsam an, Rabatt  von 25 Euro pP für das DZ)</a:t>
            </a:r>
          </a:p>
          <a:p>
            <a:pPr marL="538163" marR="0" lvl="5" indent="-4127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2* Dinner, 2*Frühstück/ Brunch vegetarisch, untertags: Nüsse, Obst, Wasser &amp; Tee</a:t>
            </a:r>
          </a:p>
          <a:p>
            <a:pPr marL="538163" marR="0" lvl="5" indent="-4127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Yoga 4* Gruppe / jeweils 1 IFS Einzelsession</a:t>
            </a:r>
          </a:p>
          <a:p>
            <a:pPr marL="538163" marR="0" lvl="5" indent="-4127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lang="de-DE" sz="1600" kern="0" dirty="0">
              <a:solidFill>
                <a:srgbClr val="4472C4">
                  <a:lumMod val="75000"/>
                </a:srgbClr>
              </a:solidFill>
              <a:latin typeface="Nunito" pitchFamily="2" charset="77"/>
              <a:cs typeface="Calibri"/>
              <a:sym typeface="Calibri"/>
            </a:endParaRPr>
          </a:p>
          <a:p>
            <a:pPr marL="285750" indent="-285750" hangingPunct="0">
              <a:buFont typeface="Symbol" pitchFamily="2" charset="2"/>
              <a:buChar char="-"/>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Mindestteilnehmerzahl: 6</a:t>
            </a:r>
          </a:p>
          <a:p>
            <a:pPr marL="285750" marR="0" lvl="0" indent="-285750" algn="l" defTabSz="914400" rtl="0" eaLnBrk="1" fontAlgn="auto" latinLnBrk="0" hangingPunct="0">
              <a:lnSpc>
                <a:spcPct val="100000"/>
              </a:lnSpc>
              <a:spcBef>
                <a:spcPts val="0"/>
              </a:spcBef>
              <a:spcAft>
                <a:spcPts val="0"/>
              </a:spcAft>
              <a:buClrTx/>
              <a:buSzTx/>
              <a:buFont typeface="Symbol" pitchFamily="2" charset="2"/>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Konditionen: per Überweisung 4 Wochen vor Termin, Storno/ Rücktrittskonditionen: bis 3 Wochen vorher 50%, 2 Wochen 75% und dann 100%</a:t>
            </a:r>
          </a:p>
        </p:txBody>
      </p:sp>
    </p:spTree>
    <p:extLst>
      <p:ext uri="{BB962C8B-B14F-4D97-AF65-F5344CB8AC3E}">
        <p14:creationId xmlns:p14="http://schemas.microsoft.com/office/powerpoint/2010/main" xmlns="" val="18186384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3A20FC16-06D2-6A46-9AAB-41DC4CF9F32E}"/>
              </a:ext>
            </a:extLst>
          </p:cNvPr>
          <p:cNvSpPr txBox="1"/>
          <p:nvPr/>
        </p:nvSpPr>
        <p:spPr>
          <a:xfrm>
            <a:off x="672511" y="810506"/>
            <a:ext cx="8384403" cy="501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Mit uns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Katja Mülfarth</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rPr>
              <a:t>Diplom-Pädagogin (Universität Münster) </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rPr>
              <a:t>zert. systemische Einzel,-Paar und Familientherapeutin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(DGSF)</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rPr>
              <a:t>IFS-Therapeutin (Internal Family System) Heilpraktikerin für Psychotherapie (HP)</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 </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rPr>
              <a:t>Traumatherapeutin, i.W.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(S.E.I. Dami Charf), </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rPr>
              <a:t>traumsensible Paartherapie i.W.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(Dr. Katharina Klees Akademie)</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Ehrenämter: Finanzvorstand bei IFS-</a:t>
            </a:r>
            <a:r>
              <a:rPr lang="de-DE" sz="1600" kern="0" dirty="0">
                <a:solidFill>
                  <a:srgbClr val="4472C4">
                    <a:lumMod val="75000"/>
                  </a:srgbClr>
                </a:solidFill>
                <a:latin typeface="Nunito" pitchFamily="2" charset="77"/>
                <a:cs typeface="Calibri"/>
              </a:rPr>
              <a:t>E</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urope e.V. und Fachbuch-AG Leitung an der Montessorischule ihrer Kids</a:t>
            </a:r>
          </a:p>
          <a:p>
            <a:pPr marL="285750" marR="0" lvl="0" indent="-285750" algn="l" defTabSz="914400" rtl="0" eaLnBrk="1" fontAlgn="auto" latinLnBrk="0" hangingPunct="1">
              <a:lnSpc>
                <a:spcPct val="100000"/>
              </a:lnSpc>
              <a:spcBef>
                <a:spcPts val="0"/>
              </a:spcBef>
              <a:spcAft>
                <a:spcPts val="0"/>
              </a:spcAft>
              <a:buClrTx/>
              <a:buSzTx/>
              <a:buFont typeface="Symbol" pitchFamily="2" charset="2"/>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rPr>
              <a:t>51 Jahre alt, verheiratet und stolze Mutter 2er Söhne im Alter von 11 und 13 Jahren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Sabina Plessow</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Betriebswirtin</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und Kundenberaterin / Kommunikationsbranche</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Restorative Yoga</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Ausbildung bei Judith &amp; Lizzie Lasater</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Thai Yoga Massage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für Kinder bei Sandra Walkenhorst, Thai Yoga Massage bei Till Heeg</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diverse Ausbildungen im Bereich </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Vinyasa Flow, </a:t>
            </a:r>
            <a:r>
              <a:rPr lang="de-DE" sz="1600" b="1" kern="0" dirty="0">
                <a:solidFill>
                  <a:srgbClr val="4472C4">
                    <a:lumMod val="75000"/>
                  </a:srgbClr>
                </a:solidFill>
                <a:latin typeface="Nunito" pitchFamily="2" charset="77"/>
                <a:cs typeface="Calibri"/>
                <a:sym typeface="Calibri"/>
              </a:rPr>
              <a:t>Y</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oga </a:t>
            </a:r>
            <a:r>
              <a:rPr lang="de-DE" sz="1600" b="1" kern="0" dirty="0">
                <a:solidFill>
                  <a:srgbClr val="4472C4">
                    <a:lumMod val="75000"/>
                  </a:srgbClr>
                </a:solidFill>
                <a:latin typeface="Nunito" pitchFamily="2" charset="77"/>
                <a:cs typeface="Calibri"/>
                <a:sym typeface="Calibri"/>
              </a:rPr>
              <a:t>B</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ased </a:t>
            </a:r>
            <a:r>
              <a:rPr lang="de-DE" sz="1600" b="1" kern="0" dirty="0">
                <a:solidFill>
                  <a:srgbClr val="4472C4">
                    <a:lumMod val="75000"/>
                  </a:srgbClr>
                </a:solidFill>
                <a:latin typeface="Nunito" pitchFamily="2" charset="77"/>
                <a:cs typeface="Calibri"/>
                <a:sym typeface="Calibri"/>
              </a:rPr>
              <a:t>C</a:t>
            </a: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oaching </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Ausbildung im the STUDIO MÜNCHEN ua. mit Eva Klein, Dr. Alex Kleiner, Cheryl Duncan</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44 Jahre alt und stolze Mama einer 9 jährigen Tochter</a:t>
            </a:r>
          </a:p>
        </p:txBody>
      </p:sp>
      <p:pic>
        <p:nvPicPr>
          <p:cNvPr id="3" name="Grafik 2">
            <a:extLst>
              <a:ext uri="{FF2B5EF4-FFF2-40B4-BE49-F238E27FC236}">
                <a16:creationId xmlns:a16="http://schemas.microsoft.com/office/drawing/2014/main" xmlns="" id="{881F692D-AFB5-614E-BC9F-43838B261D95}"/>
              </a:ext>
            </a:extLst>
          </p:cNvPr>
          <p:cNvPicPr>
            <a:picLocks noChangeAspect="1"/>
          </p:cNvPicPr>
          <p:nvPr/>
        </p:nvPicPr>
        <p:blipFill>
          <a:blip r:embed="rId2"/>
          <a:stretch>
            <a:fillRect/>
          </a:stretch>
        </p:blipFill>
        <p:spPr>
          <a:xfrm>
            <a:off x="9853880" y="810506"/>
            <a:ext cx="1524000" cy="2169477"/>
          </a:xfrm>
          <a:prstGeom prst="rect">
            <a:avLst/>
          </a:prstGeom>
        </p:spPr>
      </p:pic>
      <p:pic>
        <p:nvPicPr>
          <p:cNvPr id="4" name="Grafik 3">
            <a:extLst>
              <a:ext uri="{FF2B5EF4-FFF2-40B4-BE49-F238E27FC236}">
                <a16:creationId xmlns:a16="http://schemas.microsoft.com/office/drawing/2014/main" xmlns="" id="{EB652506-2FEA-0F40-B3EB-CD83CEB1CE0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4268"/>
          <a:stretch/>
        </p:blipFill>
        <p:spPr>
          <a:xfrm>
            <a:off x="9853880" y="3226709"/>
            <a:ext cx="1510805" cy="2169478"/>
          </a:xfrm>
          <a:prstGeom prst="rect">
            <a:avLst/>
          </a:prstGeom>
        </p:spPr>
      </p:pic>
    </p:spTree>
    <p:extLst>
      <p:ext uri="{BB962C8B-B14F-4D97-AF65-F5344CB8AC3E}">
        <p14:creationId xmlns:p14="http://schemas.microsoft.com/office/powerpoint/2010/main" xmlns="" val="24078149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6C4DDE31-8FA1-6948-AA6E-338E8F3E6F76}"/>
              </a:ext>
            </a:extLst>
          </p:cNvPr>
          <p:cNvSpPr txBox="1"/>
          <p:nvPr/>
        </p:nvSpPr>
        <p:spPr>
          <a:xfrm>
            <a:off x="617093" y="561124"/>
            <a:ext cx="5423489" cy="6494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rPr>
              <a:t>Vorläufiger Zeitplan en Detail</a:t>
            </a:r>
            <a:br>
              <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rPr>
            </a:br>
            <a:endPar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317500" marR="0" lvl="0" indent="-317500" algn="l" defTabSz="914400" rtl="0" eaLnBrk="1" fontAlgn="auto" latinLnBrk="0" hangingPunct="0">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Samstag</a:t>
            </a:r>
          </a:p>
          <a:p>
            <a:pPr marL="317500" marR="0" lvl="0" indent="-317500" algn="l" defTabSz="914400" rtl="0" eaLnBrk="1" fontAlgn="auto" latinLnBrk="0" hangingPunct="0">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317500" marR="0" lvl="0" indent="-3175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Check in ab 16 Uhr</a:t>
            </a:r>
          </a:p>
          <a:p>
            <a:pPr marL="317500" marR="0" lvl="0" indent="-3175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17.00 get together @ grosser Saal im Gästehaus Lenzwald für einen alkoholfreien Willkommensdrink</a:t>
            </a:r>
          </a:p>
          <a:p>
            <a:pPr marL="317500" marR="0" lvl="0" indent="-3175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Yogasession No.1: Fr 17.30 – 18.45</a:t>
            </a:r>
          </a:p>
          <a:p>
            <a:pPr marL="317500" marR="0" lvl="0" indent="-3175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Abendessen 19.00</a:t>
            </a:r>
          </a:p>
          <a:p>
            <a:pPr marR="0" lvl="0" algn="l" defTabSz="914400" rtl="0" eaLnBrk="1" fontAlgn="auto" latinLnBrk="0" hangingPunct="0">
              <a:lnSpc>
                <a:spcPct val="100000"/>
              </a:lnSpc>
              <a:spcBef>
                <a:spcPts val="0"/>
              </a:spcBef>
              <a:spcAft>
                <a:spcPts val="0"/>
              </a:spcAft>
              <a:buClrTx/>
              <a:buSzTx/>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a:r>
            <a:b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b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hangingPunct="0">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Sonntag </a:t>
            </a:r>
          </a:p>
          <a:p>
            <a:pPr marL="317500" marR="0" lvl="0" indent="-317500" algn="l" defTabSz="914400" rtl="0" eaLnBrk="1" fontAlgn="auto" latinLnBrk="0" hangingPunct="0">
              <a:lnSpc>
                <a:spcPct val="100000"/>
              </a:lnSpc>
              <a:spcBef>
                <a:spcPts val="0"/>
              </a:spcBef>
              <a:spcAft>
                <a:spcPts val="0"/>
              </a:spcAft>
              <a:buClrTx/>
              <a:buSzTx/>
              <a:buFontTx/>
              <a:buChar char="-"/>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Leichtes Frühstück: Obst, Tee</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09:00 - 10.30 Yogasession No.2 </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lang="de-DE" sz="1600" kern="0" dirty="0">
                <a:solidFill>
                  <a:srgbClr val="4472C4">
                    <a:lumMod val="75000"/>
                  </a:srgbClr>
                </a:solidFill>
                <a:latin typeface="Nunito" pitchFamily="2" charset="77"/>
                <a:cs typeface="Calibri"/>
                <a:sym typeface="Calibri"/>
              </a:rPr>
              <a:t>Reichhaltiges Frühstück / Brunch</a:t>
            </a: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Teil 1: IFS Einzelsessions &amp; Zeit zur freien Verfügung zB meditativer Spaziergang, Lesen, Massage (</a:t>
            </a:r>
            <a:r>
              <a:rPr lang="de-DE" sz="1600" kern="0" dirty="0">
                <a:solidFill>
                  <a:srgbClr val="4472C4">
                    <a:lumMod val="75000"/>
                  </a:srgbClr>
                </a:solidFill>
                <a:latin typeface="Nunito" pitchFamily="2" charset="77"/>
                <a:cs typeface="Calibri"/>
                <a:sym typeface="Calibri"/>
              </a:rPr>
              <a:t>extra Leistung)</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Ca 16.00 Tee und Nüsse get together und kurzer check in in der Gruppe</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Teil 2: IFS Einzelsessions &amp; Zeit zur freien Verfügung zB meditativer Spaziergang, Lesen</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17.20-18.45</a:t>
            </a:r>
            <a:r>
              <a:rPr lang="de-DE" sz="1600" kern="0" dirty="0">
                <a:solidFill>
                  <a:srgbClr val="4472C4">
                    <a:lumMod val="75000"/>
                  </a:srgbClr>
                </a:solidFill>
                <a:latin typeface="Nunito" pitchFamily="2" charset="77"/>
                <a:cs typeface="Calibri"/>
                <a:sym typeface="Calibri"/>
              </a:rPr>
              <a:t> Yogasession No. 3</a:t>
            </a:r>
          </a:p>
          <a:p>
            <a:pPr marL="457200" indent="-457200" hangingPunct="0">
              <a:buFontTx/>
              <a:buChar char="-"/>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Abendessen 19.00</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p:txBody>
      </p:sp>
      <p:sp>
        <p:nvSpPr>
          <p:cNvPr id="6" name="Textfeld 5">
            <a:extLst>
              <a:ext uri="{FF2B5EF4-FFF2-40B4-BE49-F238E27FC236}">
                <a16:creationId xmlns:a16="http://schemas.microsoft.com/office/drawing/2014/main" xmlns="" id="{63968C16-76F0-C143-BA47-B4ECA423213E}"/>
              </a:ext>
            </a:extLst>
          </p:cNvPr>
          <p:cNvSpPr txBox="1"/>
          <p:nvPr/>
        </p:nvSpPr>
        <p:spPr>
          <a:xfrm>
            <a:off x="6096000" y="547270"/>
            <a:ext cx="5423489" cy="3539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rPr>
              <a:t>Vorläufiger Zeitplan en Detail</a:t>
            </a:r>
            <a:br>
              <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rPr>
            </a:br>
            <a:endParaRPr kumimoji="0" lang="de-DE" sz="1600" b="0" i="0" u="sng"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hangingPunct="0">
              <a:defRPr/>
            </a:pPr>
            <a:r>
              <a:rPr kumimoji="0" lang="de-DE" sz="1600" b="1"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Montag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Leichtes Frühstück: Obst, Tee</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09:00 - 10.30 Yogasession No.2 </a:t>
            </a: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lang="de-DE" sz="1600" kern="0" dirty="0">
                <a:solidFill>
                  <a:srgbClr val="4472C4">
                    <a:lumMod val="75000"/>
                  </a:srgbClr>
                </a:solidFill>
                <a:latin typeface="Nunito" pitchFamily="2" charset="77"/>
                <a:cs typeface="Calibri"/>
                <a:sym typeface="Calibri"/>
              </a:rPr>
              <a:t>Reichhaltiges Frühstück / Brunch </a:t>
            </a: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Teil 3: IFS Einzelsessions &amp; Zeit zur freien Verfügung, zB meditativer Spaziergang, Lesen, Massage (</a:t>
            </a:r>
            <a:r>
              <a:rPr lang="de-DE" sz="1600" kern="0" dirty="0">
                <a:solidFill>
                  <a:srgbClr val="4472C4">
                    <a:lumMod val="75000"/>
                  </a:srgbClr>
                </a:solidFill>
                <a:latin typeface="Nunito" pitchFamily="2" charset="77"/>
                <a:cs typeface="Calibri"/>
                <a:sym typeface="Calibri"/>
              </a:rPr>
              <a:t>extra Leistung)</a:t>
            </a: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a:t>
            </a:r>
            <a:endParaRPr lang="de-DE" sz="1600" kern="0" dirty="0">
              <a:solidFill>
                <a:srgbClr val="4472C4">
                  <a:lumMod val="75000"/>
                </a:srgbClr>
              </a:solidFill>
              <a:latin typeface="Nunito" pitchFamily="2" charset="77"/>
              <a:cs typeface="Calibri"/>
              <a:sym typeface="Calibri"/>
            </a:endParaRPr>
          </a:p>
          <a:p>
            <a:pPr marL="457200" marR="0" lvl="0" indent="-457200" algn="l" defTabSz="914400" rtl="0" eaLnBrk="1" fontAlgn="auto" latinLnBrk="0" hangingPunct="0">
              <a:lnSpc>
                <a:spcPct val="100000"/>
              </a:lnSpc>
              <a:spcBef>
                <a:spcPts val="0"/>
              </a:spcBef>
              <a:spcAft>
                <a:spcPts val="0"/>
              </a:spcAft>
              <a:buClrTx/>
              <a:buSzTx/>
              <a:buFontTx/>
              <a:buChar char="-"/>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Check out bis 13:00</a:t>
            </a:r>
          </a:p>
          <a:p>
            <a:pPr marL="317500" marR="0" lvl="0" indent="-317500" algn="l" defTabSz="914400" rtl="0" eaLnBrk="1" fontAlgn="auto" latinLnBrk="0" hangingPunct="0">
              <a:lnSpc>
                <a:spcPct val="100000"/>
              </a:lnSpc>
              <a:spcBef>
                <a:spcPts val="0"/>
              </a:spcBef>
              <a:spcAft>
                <a:spcPts val="0"/>
              </a:spcAft>
              <a:buClrTx/>
              <a:buSzTx/>
              <a:buFontTx/>
              <a:buChar char="-"/>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317500" marR="0" lvl="0" indent="-317500" algn="l" defTabSz="914400" rtl="0" eaLnBrk="1" fontAlgn="auto" latinLnBrk="0" hangingPunct="0">
              <a:lnSpc>
                <a:spcPct val="100000"/>
              </a:lnSpc>
              <a:spcBef>
                <a:spcPts val="0"/>
              </a:spcBef>
              <a:spcAft>
                <a:spcPts val="0"/>
              </a:spcAft>
              <a:buClrTx/>
              <a:buSzTx/>
              <a:buFontTx/>
              <a:buChar char="-"/>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a:p>
            <a:pPr marL="285750" marR="0" lvl="0" indent="-285750" algn="l" defTabSz="914400" rtl="0" eaLnBrk="1" fontAlgn="auto" latinLnBrk="0" hangingPunct="0">
              <a:lnSpc>
                <a:spcPct val="100000"/>
              </a:lnSpc>
              <a:spcBef>
                <a:spcPts val="0"/>
              </a:spcBef>
              <a:spcAft>
                <a:spcPts val="0"/>
              </a:spcAft>
              <a:buClrTx/>
              <a:buSzTx/>
              <a:buFont typeface="Symbol" pitchFamily="2" charset="2"/>
              <a:buChar char="-"/>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p:txBody>
      </p:sp>
    </p:spTree>
    <p:extLst>
      <p:ext uri="{BB962C8B-B14F-4D97-AF65-F5344CB8AC3E}">
        <p14:creationId xmlns:p14="http://schemas.microsoft.com/office/powerpoint/2010/main" xmlns="" val="42787757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3A20FC16-06D2-6A46-9AAB-41DC4CF9F32E}"/>
              </a:ext>
            </a:extLst>
          </p:cNvPr>
          <p:cNvSpPr txBox="1"/>
          <p:nvPr/>
        </p:nvSpPr>
        <p:spPr>
          <a:xfrm>
            <a:off x="669959" y="610140"/>
            <a:ext cx="10852082" cy="5262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Was ist IFS? </a:t>
            </a:r>
          </a:p>
          <a:p>
            <a:pPr hangingPunct="0">
              <a:defRPr/>
            </a:pPr>
            <a: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t/>
            </a:r>
            <a:br>
              <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rPr>
            </a:br>
            <a:r>
              <a:rPr lang="de-DE" sz="1600" b="1" kern="0" dirty="0">
                <a:solidFill>
                  <a:srgbClr val="4472C4">
                    <a:lumMod val="75000"/>
                  </a:srgbClr>
                </a:solidFill>
                <a:latin typeface="Nunito" pitchFamily="2" charset="77"/>
                <a:cs typeface="Calibri"/>
              </a:rPr>
              <a:t>I</a:t>
            </a:r>
            <a:r>
              <a:rPr lang="de-DE" sz="1600" kern="0" dirty="0">
                <a:solidFill>
                  <a:srgbClr val="4472C4">
                    <a:lumMod val="75000"/>
                  </a:srgbClr>
                </a:solidFill>
                <a:latin typeface="Nunito" pitchFamily="2" charset="77"/>
                <a:cs typeface="Calibri"/>
              </a:rPr>
              <a:t>nternal </a:t>
            </a:r>
            <a:r>
              <a:rPr lang="de-DE" sz="1600" b="1" kern="0" dirty="0">
                <a:solidFill>
                  <a:srgbClr val="4472C4">
                    <a:lumMod val="75000"/>
                  </a:srgbClr>
                </a:solidFill>
                <a:latin typeface="Nunito" pitchFamily="2" charset="77"/>
                <a:cs typeface="Calibri"/>
              </a:rPr>
              <a:t>F</a:t>
            </a:r>
            <a:r>
              <a:rPr lang="de-DE" sz="1600" kern="0" dirty="0">
                <a:solidFill>
                  <a:srgbClr val="4472C4">
                    <a:lumMod val="75000"/>
                  </a:srgbClr>
                </a:solidFill>
                <a:latin typeface="Nunito" pitchFamily="2" charset="77"/>
                <a:cs typeface="Calibri"/>
              </a:rPr>
              <a:t>amily </a:t>
            </a:r>
            <a:r>
              <a:rPr lang="de-DE" sz="1600" b="1" kern="0" dirty="0">
                <a:solidFill>
                  <a:srgbClr val="4472C4">
                    <a:lumMod val="75000"/>
                  </a:srgbClr>
                </a:solidFill>
                <a:latin typeface="Nunito" pitchFamily="2" charset="77"/>
                <a:cs typeface="Calibri"/>
              </a:rPr>
              <a:t>S</a:t>
            </a:r>
            <a:r>
              <a:rPr lang="de-DE" sz="1600" kern="0" dirty="0">
                <a:solidFill>
                  <a:srgbClr val="4472C4">
                    <a:lumMod val="75000"/>
                  </a:srgbClr>
                </a:solidFill>
                <a:latin typeface="Nunito" pitchFamily="2" charset="77"/>
                <a:cs typeface="Calibri"/>
              </a:rPr>
              <a:t>ystems Therapy, die Systemische Therapie mit der Inneren Familie, wurde von Richard C. Schwartz entwickelt, einem der bekanntesten Familientherapeuten in den USA. </a:t>
            </a:r>
          </a:p>
          <a:p>
            <a:pPr hangingPunct="0">
              <a:defRPr/>
            </a:pPr>
            <a:endParaRPr lang="de-DE" sz="1600" kern="0" dirty="0">
              <a:solidFill>
                <a:srgbClr val="4472C4">
                  <a:lumMod val="75000"/>
                </a:srgbClr>
              </a:solidFill>
              <a:latin typeface="Nunito" pitchFamily="2" charset="77"/>
              <a:cs typeface="Calibri"/>
            </a:endParaRPr>
          </a:p>
          <a:p>
            <a:pPr hangingPunct="0">
              <a:defRPr/>
            </a:pPr>
            <a:r>
              <a:rPr lang="de-DE" sz="1600" kern="0" dirty="0">
                <a:solidFill>
                  <a:srgbClr val="4472C4">
                    <a:lumMod val="75000"/>
                  </a:srgbClr>
                </a:solidFill>
                <a:latin typeface="Nunito" pitchFamily="2" charset="77"/>
                <a:cs typeface="Calibri"/>
              </a:rPr>
              <a:t>In der Arbeit mit seinen Klienten wurde ihm klar, dass jeder Mensch über verschiedene Persönlichkeitsanteile verfügt, und die Teile einer Person in ähnlicher Weise miteinander interagieren, wie es die Mitglieder einer Familie tun. Er übertrug die systemische Sichtweise aus der Familientherapie auf die Innenwelt und begann, die Multiplizität unserer inneren Anteile als etwas Naturgegebenes zu respektieren, statt sie als Störung zu sehen. Besonders bei seinen Klienten, die mit Essstörungen oder Traumata zu ihm kamen, beobachtete er durch die Begegnung mit ihren inneren Anteilen ungeahnte Fortschritte. </a:t>
            </a:r>
          </a:p>
          <a:p>
            <a:pPr marL="457200" indent="-457200" hangingPunct="0">
              <a:buFontTx/>
              <a:buChar char="-"/>
              <a:defRPr/>
            </a:pPr>
            <a:endParaRPr lang="de-DE" sz="1600" kern="0" dirty="0">
              <a:solidFill>
                <a:srgbClr val="4472C4">
                  <a:lumMod val="75000"/>
                </a:srgbClr>
              </a:solidFill>
              <a:latin typeface="Nunito" pitchFamily="2" charset="77"/>
              <a:cs typeface="Calibri"/>
              <a:sym typeface="Calibri"/>
            </a:endParaRPr>
          </a:p>
          <a:p>
            <a:pPr hangingPunct="0">
              <a:defRPr/>
            </a:pPr>
            <a:r>
              <a:rPr lang="de-DE" sz="1600" kern="0" dirty="0">
                <a:solidFill>
                  <a:srgbClr val="4472C4">
                    <a:lumMod val="75000"/>
                  </a:srgbClr>
                </a:solidFill>
                <a:latin typeface="Nunito" pitchFamily="2" charset="77"/>
                <a:cs typeface="Calibri"/>
              </a:rPr>
              <a:t>Die IFS-Therapie ist in Amerika ein schnell wachsender Zweig der Systemischen Psychotherapie. </a:t>
            </a:r>
          </a:p>
          <a:p>
            <a:pPr hangingPunct="0">
              <a:defRPr/>
            </a:pPr>
            <a:endParaRPr lang="de-DE" sz="1600" kern="0" dirty="0">
              <a:solidFill>
                <a:srgbClr val="4472C4">
                  <a:lumMod val="75000"/>
                </a:srgbClr>
              </a:solidFill>
              <a:latin typeface="Nunito" pitchFamily="2" charset="77"/>
              <a:cs typeface="Calibri"/>
            </a:endParaRPr>
          </a:p>
          <a:p>
            <a:pPr hangingPunct="0">
              <a:defRPr/>
            </a:pPr>
            <a:r>
              <a:rPr lang="de-DE" sz="1600" kern="0" dirty="0">
                <a:solidFill>
                  <a:srgbClr val="4472C4">
                    <a:lumMod val="75000"/>
                  </a:srgbClr>
                </a:solidFill>
                <a:latin typeface="Nunito" pitchFamily="2" charset="77"/>
                <a:cs typeface="Calibri"/>
              </a:rPr>
              <a:t>Im Lauf der letzten 20 Jahre hat sich dieser Ansatz zu einer sehr effektiven Methode entwickelt, die das Verstehen und die Behandlung menschlicher Probleme ermöglicht, und zwar auf eine stärkende und nicht pathologisierende Weise. </a:t>
            </a:r>
            <a:br>
              <a:rPr lang="de-DE" sz="1600" kern="0" dirty="0">
                <a:solidFill>
                  <a:srgbClr val="4472C4">
                    <a:lumMod val="75000"/>
                  </a:srgbClr>
                </a:solidFill>
                <a:latin typeface="Nunito" pitchFamily="2" charset="77"/>
                <a:cs typeface="Calibri"/>
              </a:rPr>
            </a:br>
            <a:endParaRPr lang="de-DE" sz="1600" kern="0" dirty="0">
              <a:solidFill>
                <a:srgbClr val="4472C4">
                  <a:lumMod val="75000"/>
                </a:srgbClr>
              </a:solidFill>
              <a:latin typeface="Nunito" pitchFamily="2" charset="77"/>
              <a:cs typeface="Calibri"/>
            </a:endParaRPr>
          </a:p>
          <a:p>
            <a:pPr hangingPunct="0">
              <a:defRPr/>
            </a:pPr>
            <a:r>
              <a:rPr lang="de-DE" sz="1600" kern="0" dirty="0">
                <a:solidFill>
                  <a:srgbClr val="4472C4">
                    <a:lumMod val="75000"/>
                  </a:srgbClr>
                </a:solidFill>
                <a:latin typeface="Nunito" pitchFamily="2" charset="77"/>
                <a:cs typeface="Calibri"/>
              </a:rPr>
              <a:t>IFS trägt zur inneren Heilung bei, indem es Menschen befähigt, sich dem eigenen Inneren so zuzuwenden, dass positive und nachhaltige Veränderungen stattfinden können. Wertschätzung, Achtsamkeit und Selbstführung spielen dabei eine zentrale Rolle.</a:t>
            </a:r>
            <a:endParaRPr lang="de-DE" sz="1600" kern="0" dirty="0">
              <a:solidFill>
                <a:srgbClr val="4472C4">
                  <a:lumMod val="75000"/>
                </a:srgbClr>
              </a:solidFill>
              <a:latin typeface="Nunito" pitchFamily="2" charset="77"/>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4472C4">
                  <a:lumMod val="75000"/>
                </a:srgbClr>
              </a:solidFill>
              <a:effectLst/>
              <a:uLnTx/>
              <a:uFillTx/>
              <a:latin typeface="Nunito" pitchFamily="2" charset="77"/>
              <a:cs typeface="Calibri"/>
              <a:sym typeface="Calibri"/>
            </a:endParaRPr>
          </a:p>
        </p:txBody>
      </p:sp>
    </p:spTree>
    <p:extLst>
      <p:ext uri="{BB962C8B-B14F-4D97-AF65-F5344CB8AC3E}">
        <p14:creationId xmlns:p14="http://schemas.microsoft.com/office/powerpoint/2010/main" xmlns="" val="3307522736"/>
      </p:ext>
    </p:extLst>
  </p:cSld>
  <p:clrMapOvr>
    <a:masterClrMapping/>
  </p:clrMapOvr>
  <p:transition spd="med"/>
</p:sld>
</file>

<file path=ppt/theme/theme1.xml><?xml version="1.0" encoding="utf-8"?>
<a:theme xmlns:a="http://schemas.openxmlformats.org/drawingml/2006/main" name="1_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Calibri"/>
        <a:ea typeface="Calibri"/>
        <a:cs typeface="Calibri"/>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Benutzerdefiniert</PresentationFormat>
  <Paragraphs>81</Paragraphs>
  <Slides>6</Slides>
  <Notes>1</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1_Office</vt:lpstr>
      <vt:lpstr>Folie 1</vt:lpstr>
      <vt:lpstr>Folie 2</vt:lpstr>
      <vt:lpstr>Folie 3</vt:lpstr>
      <vt:lpstr>Folie 4</vt:lpstr>
      <vt:lpstr>Folie 5</vt:lpstr>
      <vt:lpstr>Folie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Sabina Plessow</dc:creator>
  <cp:lastModifiedBy>s.willaredt@posteo.de</cp:lastModifiedBy>
  <cp:revision>14</cp:revision>
  <dcterms:created xsi:type="dcterms:W3CDTF">2023-01-30T19:45:54Z</dcterms:created>
  <dcterms:modified xsi:type="dcterms:W3CDTF">2023-04-10T09:31:53Z</dcterms:modified>
</cp:coreProperties>
</file>